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7"/>
  </p:notesMasterIdLst>
  <p:handoutMasterIdLst>
    <p:handoutMasterId r:id="rId48"/>
  </p:handoutMasterIdLst>
  <p:sldIdLst>
    <p:sldId id="439" r:id="rId2"/>
    <p:sldId id="688" r:id="rId3"/>
    <p:sldId id="724" r:id="rId4"/>
    <p:sldId id="725" r:id="rId5"/>
    <p:sldId id="629" r:id="rId6"/>
    <p:sldId id="630" r:id="rId7"/>
    <p:sldId id="706" r:id="rId8"/>
    <p:sldId id="726" r:id="rId9"/>
    <p:sldId id="728" r:id="rId10"/>
    <p:sldId id="727" r:id="rId11"/>
    <p:sldId id="729" r:id="rId12"/>
    <p:sldId id="717" r:id="rId13"/>
    <p:sldId id="730" r:id="rId14"/>
    <p:sldId id="709" r:id="rId15"/>
    <p:sldId id="731" r:id="rId16"/>
    <p:sldId id="732" r:id="rId17"/>
    <p:sldId id="733" r:id="rId18"/>
    <p:sldId id="718" r:id="rId19"/>
    <p:sldId id="734" r:id="rId20"/>
    <p:sldId id="711" r:id="rId21"/>
    <p:sldId id="735" r:id="rId22"/>
    <p:sldId id="712" r:id="rId23"/>
    <p:sldId id="736" r:id="rId24"/>
    <p:sldId id="713" r:id="rId25"/>
    <p:sldId id="737" r:id="rId26"/>
    <p:sldId id="714" r:id="rId27"/>
    <p:sldId id="739" r:id="rId28"/>
    <p:sldId id="740" r:id="rId29"/>
    <p:sldId id="719" r:id="rId30"/>
    <p:sldId id="741" r:id="rId31"/>
    <p:sldId id="720" r:id="rId32"/>
    <p:sldId id="742" r:id="rId33"/>
    <p:sldId id="721" r:id="rId34"/>
    <p:sldId id="743" r:id="rId35"/>
    <p:sldId id="722" r:id="rId36"/>
    <p:sldId id="744" r:id="rId37"/>
    <p:sldId id="723" r:id="rId38"/>
    <p:sldId id="745" r:id="rId39"/>
    <p:sldId id="715" r:id="rId40"/>
    <p:sldId id="746" r:id="rId41"/>
    <p:sldId id="747" r:id="rId42"/>
    <p:sldId id="748" r:id="rId43"/>
    <p:sldId id="716" r:id="rId44"/>
    <p:sldId id="749" r:id="rId45"/>
    <p:sldId id="705" r:id="rId4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87484" autoAdjust="0"/>
  </p:normalViewPr>
  <p:slideViewPr>
    <p:cSldViewPr>
      <p:cViewPr varScale="1">
        <p:scale>
          <a:sx n="75" d="100"/>
          <a:sy n="75" d="100"/>
        </p:scale>
        <p:origin x="1608" y="72"/>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2022-06-01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6/1/2022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186042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63451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1203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219025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366338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572788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4204741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137768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237455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106205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2059811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3929159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280643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113573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第一个：监控代理</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2794716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主动监测：</a:t>
            </a:r>
            <a:r>
              <a:rPr lang="en-US" altLang="zh-CN" dirty="0"/>
              <a:t>actively</a:t>
            </a:r>
            <a:r>
              <a:rPr lang="zh-CN" altLang="en-US" dirty="0"/>
              <a:t> </a:t>
            </a:r>
            <a:r>
              <a:rPr lang="en-US" altLang="zh-CN" dirty="0"/>
              <a:t>monitoring</a:t>
            </a:r>
          </a:p>
          <a:p>
            <a:r>
              <a:rPr lang="zh-CN" altLang="en-US" dirty="0"/>
              <a:t>资源代理：</a:t>
            </a:r>
            <a:r>
              <a:rPr lang="en-US" altLang="zh-CN" dirty="0"/>
              <a:t>resource</a:t>
            </a:r>
            <a:r>
              <a:rPr lang="zh-CN" altLang="en-US" dirty="0"/>
              <a:t> </a:t>
            </a:r>
            <a:r>
              <a:rPr lang="en-US" altLang="zh-CN" dirty="0"/>
              <a:t>agent</a:t>
            </a:r>
          </a:p>
          <a:p>
            <a:r>
              <a:rPr lang="zh-CN" altLang="en-US" dirty="0"/>
              <a:t>日志数据库：</a:t>
            </a:r>
            <a:r>
              <a:rPr lang="en-US" altLang="zh-CN" dirty="0"/>
              <a:t>log</a:t>
            </a:r>
            <a:r>
              <a:rPr lang="zh-CN" altLang="en-US" dirty="0"/>
              <a:t> </a:t>
            </a:r>
            <a:r>
              <a:rPr lang="en-US" altLang="zh-CN" dirty="0"/>
              <a:t>database</a:t>
            </a: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3137479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883717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2414931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75081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2317071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extLst>
      <p:ext uri="{BB962C8B-B14F-4D97-AF65-F5344CB8AC3E}">
        <p14:creationId xmlns:p14="http://schemas.microsoft.com/office/powerpoint/2010/main" val="195683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733272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ct val="20000"/>
              </a:spcBef>
              <a:buClrTx/>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extLst>
      <p:ext uri="{BB962C8B-B14F-4D97-AF65-F5344CB8AC3E}">
        <p14:creationId xmlns:p14="http://schemas.microsoft.com/office/powerpoint/2010/main" val="807857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ct val="20000"/>
              </a:spcBef>
              <a:buClrTx/>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extLst>
      <p:ext uri="{BB962C8B-B14F-4D97-AF65-F5344CB8AC3E}">
        <p14:creationId xmlns:p14="http://schemas.microsoft.com/office/powerpoint/2010/main" val="2310920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66254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49209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15805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2694416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36891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2022-06-01</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2022-06-01</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5.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notesSlide" Target="../notesSlides/notesSlide12.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5.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5.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5.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5.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31.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3.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5.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32.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3.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image" Target="../media/image5.tmp"/><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33.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slideLayout" Target="../slideLayouts/slideLayout3.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tags" Target="../tags/tag151.xml"/><Relationship Id="rId10" Type="http://schemas.openxmlformats.org/officeDocument/2006/relationships/tags" Target="../tags/tag146.xml"/><Relationship Id="rId19" Type="http://schemas.openxmlformats.org/officeDocument/2006/relationships/image" Target="../media/image5.tmp"/><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s>
</file>

<file path=ppt/slides/_rels/slide34.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slideLayout" Target="../slideLayouts/slideLayout3.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5.tmp"/><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35.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slideLayout" Target="../slideLayouts/slideLayout3.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 Type="http://schemas.openxmlformats.org/officeDocument/2006/relationships/tags" Target="../tags/tag172.xml"/><Relationship Id="rId16" Type="http://schemas.openxmlformats.org/officeDocument/2006/relationships/tags" Target="../tags/tag186.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tags" Target="../tags/tag185.xml"/><Relationship Id="rId10" Type="http://schemas.openxmlformats.org/officeDocument/2006/relationships/tags" Target="../tags/tag180.xml"/><Relationship Id="rId19" Type="http://schemas.openxmlformats.org/officeDocument/2006/relationships/image" Target="../media/image5.tmp"/><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36.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slideLayout" Target="../slideLayouts/slideLayout3.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 Type="http://schemas.openxmlformats.org/officeDocument/2006/relationships/tags" Target="../tags/tag189.xml"/><Relationship Id="rId16" Type="http://schemas.openxmlformats.org/officeDocument/2006/relationships/tags" Target="../tags/tag203.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tags" Target="../tags/tag202.xml"/><Relationship Id="rId10" Type="http://schemas.openxmlformats.org/officeDocument/2006/relationships/tags" Target="../tags/tag197.xml"/><Relationship Id="rId19" Type="http://schemas.openxmlformats.org/officeDocument/2006/relationships/image" Target="../media/image5.tmp"/><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s/_rels/slide37.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3" Type="http://schemas.openxmlformats.org/officeDocument/2006/relationships/tags" Target="../tags/tag207.xml"/><Relationship Id="rId21" Type="http://schemas.openxmlformats.org/officeDocument/2006/relationships/image" Target="../media/image5.tmp"/><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slideLayout" Target="../slideLayouts/slideLayout3.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tags" Target="../tags/tag219.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s/_rels/slide38.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18" Type="http://schemas.openxmlformats.org/officeDocument/2006/relationships/tags" Target="../tags/tag241.xml"/><Relationship Id="rId3" Type="http://schemas.openxmlformats.org/officeDocument/2006/relationships/tags" Target="../tags/tag226.xml"/><Relationship Id="rId21" Type="http://schemas.openxmlformats.org/officeDocument/2006/relationships/image" Target="../media/image5.tmp"/><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tags" Target="../tags/tag240.xml"/><Relationship Id="rId2" Type="http://schemas.openxmlformats.org/officeDocument/2006/relationships/tags" Target="../tags/tag225.xml"/><Relationship Id="rId16" Type="http://schemas.openxmlformats.org/officeDocument/2006/relationships/tags" Target="../tags/tag239.xml"/><Relationship Id="rId20" Type="http://schemas.openxmlformats.org/officeDocument/2006/relationships/slideLayout" Target="../slideLayouts/slideLayout3.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tags" Target="../tags/tag238.xml"/><Relationship Id="rId10" Type="http://schemas.openxmlformats.org/officeDocument/2006/relationships/tags" Target="../tags/tag233.xml"/><Relationship Id="rId19" Type="http://schemas.openxmlformats.org/officeDocument/2006/relationships/tags" Target="../tags/tag242.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第五章 云基础设施机制</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8" name="副标题 7">
            <a:extLst>
              <a:ext uri="{FF2B5EF4-FFF2-40B4-BE49-F238E27FC236}">
                <a16:creationId xmlns:a16="http://schemas.microsoft.com/office/drawing/2014/main" id="{9C569AA3-A8CE-794A-96B6-18419331E151}"/>
              </a:ext>
            </a:extLst>
          </p:cNvPr>
          <p:cNvSpPr>
            <a:spLocks noGrp="1"/>
          </p:cNvSpPr>
          <p:nvPr>
            <p:ph type="subTitle" idx="1"/>
          </p:nvPr>
        </p:nvSpPr>
        <p:spPr/>
        <p:txBody>
          <a:bodyPr/>
          <a:lstStyle/>
          <a:p>
            <a:endParaRPr lang="zh-CN" altLang="en-US" dirty="0"/>
          </a:p>
        </p:txBody>
      </p:sp>
      <p:sp>
        <p:nvSpPr>
          <p:cNvPr id="11" name="副标题 7">
            <a:extLst>
              <a:ext uri="{FF2B5EF4-FFF2-40B4-BE49-F238E27FC236}">
                <a16:creationId xmlns:a16="http://schemas.microsoft.com/office/drawing/2014/main" id="{B1B6C6C7-AE1B-A041-A199-A40840028754}"/>
              </a:ext>
            </a:extLst>
          </p:cNvPr>
          <p:cNvSpPr txBox="1">
            <a:spLocks/>
          </p:cNvSpPr>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第五次课：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2022</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23</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2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private 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是一种通过公用网络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a:t>
            </a:r>
            <a:r>
              <a:rPr lang="en"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例如办公 室网络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DA30D4C1-EF42-FA45-AC32-2B4A5E783810}"/>
              </a:ext>
            </a:extLst>
          </p:cNvPr>
          <p:cNvPicPr>
            <a:picLocks noChangeAspect="1"/>
          </p:cNvPicPr>
          <p:nvPr/>
        </p:nvPicPr>
        <p:blipFill>
          <a:blip r:embed="rId3"/>
          <a:stretch>
            <a:fillRect/>
          </a:stretch>
        </p:blipFill>
        <p:spPr>
          <a:xfrm>
            <a:off x="683568" y="2614436"/>
            <a:ext cx="7570808" cy="2606974"/>
          </a:xfrm>
          <a:prstGeom prst="rect">
            <a:avLst/>
          </a:prstGeom>
        </p:spPr>
      </p:pic>
      <p:sp>
        <p:nvSpPr>
          <p:cNvPr id="9" name="文本框 8">
            <a:extLst>
              <a:ext uri="{FF2B5EF4-FFF2-40B4-BE49-F238E27FC236}">
                <a16:creationId xmlns:a16="http://schemas.microsoft.com/office/drawing/2014/main" id="{82A15270-619C-E74B-A52A-20F762C6F6DA}"/>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15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系统的主要特点</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安全保障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服务质量保障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可扩充性和灵活性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可管理性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62586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D6C8DA-4F27-4EA9-9104-0968C915F5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虚拟网络边界包括：</a:t>
            </a:r>
          </a:p>
        </p:txBody>
      </p:sp>
      <p:sp>
        <p:nvSpPr>
          <p:cNvPr id="5" name="文本框 4">
            <a:extLst>
              <a:ext uri="{FF2B5EF4-FFF2-40B4-BE49-F238E27FC236}">
                <a16:creationId xmlns:a16="http://schemas.microsoft.com/office/drawing/2014/main" id="{905C9518-CBBB-42D7-BBC5-B66F07161C7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a:t>
            </a:r>
          </a:p>
        </p:txBody>
      </p:sp>
      <p:sp>
        <p:nvSpPr>
          <p:cNvPr id="6" name="文本框 5">
            <a:extLst>
              <a:ext uri="{FF2B5EF4-FFF2-40B4-BE49-F238E27FC236}">
                <a16:creationId xmlns:a16="http://schemas.microsoft.com/office/drawing/2014/main" id="{3DFA10D7-E86D-4F8F-8B52-10822E3E67E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a:t>
            </a:r>
          </a:p>
        </p:txBody>
      </p:sp>
      <p:sp>
        <p:nvSpPr>
          <p:cNvPr id="7" name="文本框 6">
            <a:extLst>
              <a:ext uri="{FF2B5EF4-FFF2-40B4-BE49-F238E27FC236}">
                <a16:creationId xmlns:a16="http://schemas.microsoft.com/office/drawing/2014/main" id="{63661144-1B59-40BD-9E76-D0E0667CD9F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a:t>
            </a:r>
          </a:p>
        </p:txBody>
      </p:sp>
      <p:sp>
        <p:nvSpPr>
          <p:cNvPr id="8" name="文本框 7">
            <a:extLst>
              <a:ext uri="{FF2B5EF4-FFF2-40B4-BE49-F238E27FC236}">
                <a16:creationId xmlns:a16="http://schemas.microsoft.com/office/drawing/2014/main" id="{A0AE3D34-67F3-4D85-B197-B4404B7B014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虚拟防火墙</a:t>
            </a:r>
          </a:p>
        </p:txBody>
      </p:sp>
      <p:sp>
        <p:nvSpPr>
          <p:cNvPr id="9" name="矩形 8">
            <a:extLst>
              <a:ext uri="{FF2B5EF4-FFF2-40B4-BE49-F238E27FC236}">
                <a16:creationId xmlns:a16="http://schemas.microsoft.com/office/drawing/2014/main" id="{5C2BC577-D431-4008-BF70-39820342FF9F}"/>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E315AE8-648C-4C77-B27B-7A538154176E}"/>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3284FA22-1A2D-4337-A596-9E43E697823B}"/>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9E3AFEE-AEF0-48B9-A6B1-E8AA8A7913F1}"/>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1FDBFA1-3E9E-4398-A418-29E1D39919E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94561608-F142-4DCC-99FE-11DF59291DA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CD8CA8C1-7D74-4FBB-AEE2-125CCB3D224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C12A159-995C-40BE-ADC6-22AD0D33EB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AE3CA77-0746-4273-8C8C-ECC29F9E68A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F9F9FD92-43D8-469E-A18A-60CD521A79E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67F163D-13D0-433D-93CC-39CE3A93814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76098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D6C8DA-4F27-4EA9-9104-0968C915F5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虚拟网络边界包括：</a:t>
            </a:r>
          </a:p>
        </p:txBody>
      </p:sp>
      <p:sp>
        <p:nvSpPr>
          <p:cNvPr id="5" name="文本框 4">
            <a:extLst>
              <a:ext uri="{FF2B5EF4-FFF2-40B4-BE49-F238E27FC236}">
                <a16:creationId xmlns:a16="http://schemas.microsoft.com/office/drawing/2014/main" id="{905C9518-CBBB-42D7-BBC5-B66F07161C7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a:t>
            </a:r>
          </a:p>
        </p:txBody>
      </p:sp>
      <p:sp>
        <p:nvSpPr>
          <p:cNvPr id="6" name="文本框 5">
            <a:extLst>
              <a:ext uri="{FF2B5EF4-FFF2-40B4-BE49-F238E27FC236}">
                <a16:creationId xmlns:a16="http://schemas.microsoft.com/office/drawing/2014/main" id="{3DFA10D7-E86D-4F8F-8B52-10822E3E67E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a:t>
            </a:r>
          </a:p>
        </p:txBody>
      </p:sp>
      <p:sp>
        <p:nvSpPr>
          <p:cNvPr id="7" name="文本框 6">
            <a:extLst>
              <a:ext uri="{FF2B5EF4-FFF2-40B4-BE49-F238E27FC236}">
                <a16:creationId xmlns:a16="http://schemas.microsoft.com/office/drawing/2014/main" id="{63661144-1B59-40BD-9E76-D0E0667CD9F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a:t>
            </a:r>
          </a:p>
        </p:txBody>
      </p:sp>
      <p:sp>
        <p:nvSpPr>
          <p:cNvPr id="8" name="文本框 7">
            <a:extLst>
              <a:ext uri="{FF2B5EF4-FFF2-40B4-BE49-F238E27FC236}">
                <a16:creationId xmlns:a16="http://schemas.microsoft.com/office/drawing/2014/main" id="{A0AE3D34-67F3-4D85-B197-B4404B7B014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虚拟防火墙</a:t>
            </a:r>
          </a:p>
        </p:txBody>
      </p:sp>
      <p:sp>
        <p:nvSpPr>
          <p:cNvPr id="9" name="矩形 8">
            <a:extLst>
              <a:ext uri="{FF2B5EF4-FFF2-40B4-BE49-F238E27FC236}">
                <a16:creationId xmlns:a16="http://schemas.microsoft.com/office/drawing/2014/main" id="{5C2BC577-D431-4008-BF70-39820342FF9F}"/>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E315AE8-648C-4C77-B27B-7A538154176E}"/>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3284FA22-1A2D-4337-A596-9E43E697823B}"/>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9E3AFEE-AEF0-48B9-A6B1-E8AA8A7913F1}"/>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1FDBFA1-3E9E-4398-A418-29E1D39919E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94561608-F142-4DCC-99FE-11DF59291DA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CD8CA8C1-7D74-4FBB-AEE2-125CCB3D224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C12A159-995C-40BE-ADC6-22AD0D33EB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AE3CA77-0746-4273-8C8C-ECC29F9E68A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F9F9FD92-43D8-469E-A18A-60CD521A79E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67F163D-13D0-433D-93CC-39CE3A93814A}"/>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6099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16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模拟物理服务器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虚拟化软件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。通过提供独立的虚拟服务器，可以实现多个用户共享一个物理服务器。从映像文件进行虚拟服务器的实例化是一个可以快速且按需完成资源分配过程。</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99E5227-50BA-432A-BC3D-BC768B215334}"/>
              </a:ext>
            </a:extLst>
          </p:cNvPr>
          <p:cNvPicPr>
            <a:picLocks noChangeAspect="1"/>
          </p:cNvPicPr>
          <p:nvPr/>
        </p:nvPicPr>
        <p:blipFill>
          <a:blip r:embed="rId3"/>
          <a:stretch>
            <a:fillRect/>
          </a:stretch>
        </p:blipFill>
        <p:spPr>
          <a:xfrm>
            <a:off x="2843808" y="2597161"/>
            <a:ext cx="3176611" cy="3619526"/>
          </a:xfrm>
          <a:prstGeom prst="rect">
            <a:avLst/>
          </a:prstGeom>
        </p:spPr>
      </p:pic>
    </p:spTree>
    <p:extLst>
      <p:ext uri="{BB962C8B-B14F-4D97-AF65-F5344CB8AC3E}">
        <p14:creationId xmlns:p14="http://schemas.microsoft.com/office/powerpoint/2010/main" val="71393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p>
        </p:txBody>
      </p:sp>
      <p:sp>
        <p:nvSpPr>
          <p:cNvPr id="2" name="矩形 1">
            <a:extLst>
              <a:ext uri="{FF2B5EF4-FFF2-40B4-BE49-F238E27FC236}">
                <a16:creationId xmlns:a16="http://schemas.microsoft.com/office/drawing/2014/main" id="{152C5625-CEB9-7148-A661-E61D94FA772D}"/>
              </a:ext>
            </a:extLst>
          </p:cNvPr>
          <p:cNvSpPr/>
          <p:nvPr/>
        </p:nvSpPr>
        <p:spPr>
          <a:xfrm>
            <a:off x="397793" y="1823601"/>
            <a:ext cx="8276405" cy="1705403"/>
          </a:xfrm>
          <a:prstGeom prst="rect">
            <a:avLst/>
          </a:prstGeom>
        </p:spPr>
        <p:txBody>
          <a:bodyPr wrap="square">
            <a:spAutoFit/>
          </a:bodyPr>
          <a:lstStyle/>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多实例：</a:t>
            </a:r>
            <a:r>
              <a:rPr lang="zh-CN" altLang="en-US" dirty="0">
                <a:latin typeface="Microsoft YaHei" panose="020B0503020204020204" pitchFamily="34" charset="-122"/>
                <a:ea typeface="Microsoft YaHei" panose="020B0503020204020204" pitchFamily="34" charset="-122"/>
              </a:rPr>
              <a:t>一台物理机上可以运行多个虚拟服务器</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隔离性：</a:t>
            </a:r>
            <a:r>
              <a:rPr lang="zh-CN" altLang="en-US" dirty="0">
                <a:latin typeface="Microsoft YaHei" panose="020B0503020204020204" pitchFamily="34" charset="-122"/>
                <a:ea typeface="Microsoft YaHei" panose="020B0503020204020204" pitchFamily="34" charset="-122"/>
              </a:rPr>
              <a:t>虚拟服务器可以将同一台物理服务器上的多个虚拟机完全隔离开来</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多个虚拟机之间就像多个物理机器之间一样。</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封装性</a:t>
            </a:r>
            <a:endParaRPr lang="en-US" altLang="zh-CN" dirty="0">
              <a:latin typeface="Microsoft YaHei" panose="020B0503020204020204" pitchFamily="34" charset="-122"/>
              <a:ea typeface="Microsoft YaHei" panose="020B0503020204020204" pitchFamily="34" charset="-122"/>
            </a:endParaRPr>
          </a:p>
        </p:txBody>
      </p:sp>
      <p:pic>
        <p:nvPicPr>
          <p:cNvPr id="1026" name="Picture 2" descr="主机虚拟化的四种特性：物理硬件资源利用方式的变革">
            <a:extLst>
              <a:ext uri="{FF2B5EF4-FFF2-40B4-BE49-F238E27FC236}">
                <a16:creationId xmlns:a16="http://schemas.microsoft.com/office/drawing/2014/main" id="{40324205-C8A8-1C4F-BED8-5626C50D2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460329"/>
            <a:ext cx="5078653" cy="337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28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p>
        </p:txBody>
      </p:sp>
      <p:sp>
        <p:nvSpPr>
          <p:cNvPr id="2" name="矩形 1">
            <a:extLst>
              <a:ext uri="{FF2B5EF4-FFF2-40B4-BE49-F238E27FC236}">
                <a16:creationId xmlns:a16="http://schemas.microsoft.com/office/drawing/2014/main" id="{152C5625-CEB9-7148-A661-E61D94FA772D}"/>
              </a:ext>
            </a:extLst>
          </p:cNvPr>
          <p:cNvSpPr/>
          <p:nvPr/>
        </p:nvSpPr>
        <p:spPr>
          <a:xfrm>
            <a:off x="397793" y="1823601"/>
            <a:ext cx="8276405" cy="1705403"/>
          </a:xfrm>
          <a:prstGeom prst="rect">
            <a:avLst/>
          </a:prstGeom>
        </p:spPr>
        <p:txBody>
          <a:bodyPr wrap="square">
            <a:spAutoFit/>
          </a:bodyPr>
          <a:lstStyle/>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多实例：</a:t>
            </a:r>
            <a:r>
              <a:rPr lang="zh-CN" altLang="en-US" dirty="0">
                <a:latin typeface="Microsoft YaHei" panose="020B0503020204020204" pitchFamily="34" charset="-122"/>
                <a:ea typeface="Microsoft YaHei" panose="020B0503020204020204" pitchFamily="34" charset="-122"/>
              </a:rPr>
              <a:t>一台物理机上可以运行多个虚拟服务器</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隔离性：</a:t>
            </a:r>
            <a:r>
              <a:rPr lang="zh-CN" altLang="en-US" dirty="0">
                <a:latin typeface="Microsoft YaHei" panose="020B0503020204020204" pitchFamily="34" charset="-122"/>
                <a:ea typeface="Microsoft YaHei" panose="020B0503020204020204" pitchFamily="34" charset="-122"/>
              </a:rPr>
              <a:t>虚拟服务器可以将同一台物理服务器上的多个虚拟机完全隔离开来</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多个虚拟机之间就像多个物理机器之间一样。</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封装性</a:t>
            </a:r>
            <a:endParaRPr lang="en-US" altLang="zh-CN" dirty="0">
              <a:latin typeface="Microsoft YaHei" panose="020B0503020204020204" pitchFamily="34" charset="-122"/>
              <a:ea typeface="Microsoft YaHei" panose="020B0503020204020204" pitchFamily="34" charset="-122"/>
            </a:endParaRPr>
          </a:p>
        </p:txBody>
      </p:sp>
      <p:pic>
        <p:nvPicPr>
          <p:cNvPr id="2050" name="Picture 2" descr="主机虚拟化的四种特性：物理硬件资源利用方式的变革">
            <a:extLst>
              <a:ext uri="{FF2B5EF4-FFF2-40B4-BE49-F238E27FC236}">
                <a16:creationId xmlns:a16="http://schemas.microsoft.com/office/drawing/2014/main" id="{D629D11B-98E5-0141-A529-F3051B1E7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573016"/>
            <a:ext cx="6257144" cy="326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0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虚拟服务器的优点</a:t>
            </a:r>
          </a:p>
        </p:txBody>
      </p:sp>
      <p:sp>
        <p:nvSpPr>
          <p:cNvPr id="2" name="矩形 1">
            <a:extLst>
              <a:ext uri="{FF2B5EF4-FFF2-40B4-BE49-F238E27FC236}">
                <a16:creationId xmlns:a16="http://schemas.microsoft.com/office/drawing/2014/main" id="{152C5625-CEB9-7148-A661-E61D94FA772D}"/>
              </a:ext>
            </a:extLst>
          </p:cNvPr>
          <p:cNvSpPr/>
          <p:nvPr/>
        </p:nvSpPr>
        <p:spPr>
          <a:xfrm>
            <a:off x="616075" y="1916832"/>
            <a:ext cx="8276405" cy="2346220"/>
          </a:xfrm>
          <a:prstGeom prst="rect">
            <a:avLst/>
          </a:prstGeom>
        </p:spPr>
        <p:txBody>
          <a:bodyPr wrap="square">
            <a:spAutoFit/>
          </a:bodyPr>
          <a:lstStyle/>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实时迁移</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快速部署</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高兼容性</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提高资源利用率</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动态调动资源</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1650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356B3C-5DA2-444F-B3F1-1F30B798BF2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以下对虚拟服务器表述错误的是：</a:t>
            </a:r>
          </a:p>
        </p:txBody>
      </p:sp>
      <p:sp>
        <p:nvSpPr>
          <p:cNvPr id="5" name="文本框 4">
            <a:extLst>
              <a:ext uri="{FF2B5EF4-FFF2-40B4-BE49-F238E27FC236}">
                <a16:creationId xmlns:a16="http://schemas.microsoft.com/office/drawing/2014/main" id="{63B02BBE-E41F-4F60-A6FE-89EA31409A3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是一种模拟物理服务器的虚拟化软件。</a:t>
            </a:r>
          </a:p>
        </p:txBody>
      </p:sp>
      <p:sp>
        <p:nvSpPr>
          <p:cNvPr id="6" name="文本框 5">
            <a:extLst>
              <a:ext uri="{FF2B5EF4-FFF2-40B4-BE49-F238E27FC236}">
                <a16:creationId xmlns:a16="http://schemas.microsoft.com/office/drawing/2014/main" id="{D411C729-7681-49C0-A93B-5A1FC48BDE2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可以实现多个用户共享一个物理服务器。</a:t>
            </a:r>
          </a:p>
        </p:txBody>
      </p:sp>
      <p:sp>
        <p:nvSpPr>
          <p:cNvPr id="7" name="文本框 6">
            <a:extLst>
              <a:ext uri="{FF2B5EF4-FFF2-40B4-BE49-F238E27FC236}">
                <a16:creationId xmlns:a16="http://schemas.microsoft.com/office/drawing/2014/main" id="{91645ACD-3841-4926-8091-07CD45A271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虚拟服务器与物理服务器一一对应。</a:t>
            </a:r>
          </a:p>
        </p:txBody>
      </p:sp>
      <p:sp>
        <p:nvSpPr>
          <p:cNvPr id="8" name="文本框 7">
            <a:extLst>
              <a:ext uri="{FF2B5EF4-FFF2-40B4-BE49-F238E27FC236}">
                <a16:creationId xmlns:a16="http://schemas.microsoft.com/office/drawing/2014/main" id="{BFF5ACB7-38B7-4F39-A80E-9143178F988A}"/>
              </a:ext>
            </a:extLst>
          </p:cNvPr>
          <p:cNvSpPr txBox="1"/>
          <p:nvPr>
            <p:custDataLst>
              <p:tags r:id="rId6"/>
            </p:custDataLst>
          </p:nvPr>
        </p:nvSpPr>
        <p:spPr>
          <a:xfrm>
            <a:off x="1828800" y="5357813"/>
            <a:ext cx="6919664"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可以通过复制映像文件实例化一个虚拟服务器</a:t>
            </a:r>
          </a:p>
        </p:txBody>
      </p:sp>
      <p:sp>
        <p:nvSpPr>
          <p:cNvPr id="9" name="椭圆 8">
            <a:extLst>
              <a:ext uri="{FF2B5EF4-FFF2-40B4-BE49-F238E27FC236}">
                <a16:creationId xmlns:a16="http://schemas.microsoft.com/office/drawing/2014/main" id="{F1349CBD-DF6D-4CE9-AA1B-C4D2A2DDA37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80FB8A8-C1B2-4FCE-9AC1-FED714CC86A8}"/>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867ABA9-BE58-45F6-9E66-6D6084D9121E}"/>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59DB23B-296E-45F1-AC42-4F1820F4F29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006940C-12C1-42C4-B7F4-13F21DE612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36FCE7B-BC30-4B99-AD20-7F9CECAB8BA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9BEC11F-F8F9-4CB7-AC12-2B5BC349CC51}"/>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643C01-A687-4F57-8CF2-B35CDC940B5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87CEC1F-0BCE-47AC-88F8-BE9E7861D69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CA5DCD4-13CB-407C-9763-5D454CDF94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85A1DB6-5FA0-4315-B9D3-17BF260EEFB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58086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356B3C-5DA2-444F-B3F1-1F30B798BF2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以下对虚拟服务器表述错误的是：</a:t>
            </a:r>
          </a:p>
        </p:txBody>
      </p:sp>
      <p:sp>
        <p:nvSpPr>
          <p:cNvPr id="5" name="文本框 4">
            <a:extLst>
              <a:ext uri="{FF2B5EF4-FFF2-40B4-BE49-F238E27FC236}">
                <a16:creationId xmlns:a16="http://schemas.microsoft.com/office/drawing/2014/main" id="{63B02BBE-E41F-4F60-A6FE-89EA31409A3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是一种模拟物理服务器的虚拟化软件。</a:t>
            </a:r>
          </a:p>
        </p:txBody>
      </p:sp>
      <p:sp>
        <p:nvSpPr>
          <p:cNvPr id="6" name="文本框 5">
            <a:extLst>
              <a:ext uri="{FF2B5EF4-FFF2-40B4-BE49-F238E27FC236}">
                <a16:creationId xmlns:a16="http://schemas.microsoft.com/office/drawing/2014/main" id="{D411C729-7681-49C0-A93B-5A1FC48BDE2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可以实现多个用户共享一个物理服务器。</a:t>
            </a:r>
          </a:p>
        </p:txBody>
      </p:sp>
      <p:sp>
        <p:nvSpPr>
          <p:cNvPr id="7" name="文本框 6">
            <a:extLst>
              <a:ext uri="{FF2B5EF4-FFF2-40B4-BE49-F238E27FC236}">
                <a16:creationId xmlns:a16="http://schemas.microsoft.com/office/drawing/2014/main" id="{91645ACD-3841-4926-8091-07CD45A271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虚拟服务器与物理服务器一一对应。</a:t>
            </a:r>
          </a:p>
        </p:txBody>
      </p:sp>
      <p:sp>
        <p:nvSpPr>
          <p:cNvPr id="8" name="文本框 7">
            <a:extLst>
              <a:ext uri="{FF2B5EF4-FFF2-40B4-BE49-F238E27FC236}">
                <a16:creationId xmlns:a16="http://schemas.microsoft.com/office/drawing/2014/main" id="{BFF5ACB7-38B7-4F39-A80E-9143178F988A}"/>
              </a:ext>
            </a:extLst>
          </p:cNvPr>
          <p:cNvSpPr txBox="1"/>
          <p:nvPr>
            <p:custDataLst>
              <p:tags r:id="rId6"/>
            </p:custDataLst>
          </p:nvPr>
        </p:nvSpPr>
        <p:spPr>
          <a:xfrm>
            <a:off x="1828800" y="5357813"/>
            <a:ext cx="6919664"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可以通过复制映像文件实例化一个虚拟服务器</a:t>
            </a:r>
          </a:p>
        </p:txBody>
      </p:sp>
      <p:sp>
        <p:nvSpPr>
          <p:cNvPr id="9" name="椭圆 8">
            <a:extLst>
              <a:ext uri="{FF2B5EF4-FFF2-40B4-BE49-F238E27FC236}">
                <a16:creationId xmlns:a16="http://schemas.microsoft.com/office/drawing/2014/main" id="{F1349CBD-DF6D-4CE9-AA1B-C4D2A2DDA37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80FB8A8-C1B2-4FCE-9AC1-FED714CC86A8}"/>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867ABA9-BE58-45F6-9E66-6D6084D9121E}"/>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59DB23B-296E-45F1-AC42-4F1820F4F29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006940C-12C1-42C4-B7F4-13F21DE612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36FCE7B-BC30-4B99-AD20-7F9CECAB8BA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9BEC11F-F8F9-4CB7-AC12-2B5BC349CC51}"/>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643C01-A687-4F57-8CF2-B35CDC940B5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87CEC1F-0BCE-47AC-88F8-BE9E7861D69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CA5DCD4-13CB-407C-9763-5D454CDF94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85A1DB6-5FA0-4315-B9D3-17BF260EEFB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8762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9" name="TextBox 8">
            <a:extLst>
              <a:ext uri="{FF2B5EF4-FFF2-40B4-BE49-F238E27FC236}">
                <a16:creationId xmlns:a16="http://schemas.microsoft.com/office/drawing/2014/main" id="{3273DC21-C90F-E140-8BD7-44F6BFA997F5}"/>
              </a:ext>
            </a:extLst>
          </p:cNvPr>
          <p:cNvSpPr txBox="1">
            <a:spLocks noChangeArrowheads="1"/>
          </p:cNvSpPr>
          <p:nvPr/>
        </p:nvSpPr>
        <p:spPr bwMode="auto">
          <a:xfrm>
            <a:off x="179512" y="1268760"/>
            <a:ext cx="8712968" cy="203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、不可抵赖性、可问责性是与衡量</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威胁、漏洞、风险是与衡量和评估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安全性缺乏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安全控制、机制、策略是与建立支持改进安全性的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保护措施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1443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41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专门为云配置所设计的存储设备。</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云存储等级：指数据存储的逻辑单元</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数据集合分组存放在文件夹中的文件里。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存储的最低等级，最接近硬件，是可被独立访问数据的最小单位。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 基于表格、以分隔符分割或以记录形式组织的数据集合。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：将数据及相关的元数据组织为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51114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主要问题在于数据的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D2E8903-C1AB-B649-8D4D-5A14699847B1}"/>
              </a:ext>
            </a:extLst>
          </p:cNvPr>
          <p:cNvPicPr>
            <a:picLocks noChangeAspect="1"/>
          </p:cNvPicPr>
          <p:nvPr/>
        </p:nvPicPr>
        <p:blipFill>
          <a:blip r:embed="rId3"/>
          <a:stretch>
            <a:fillRect/>
          </a:stretch>
        </p:blipFill>
        <p:spPr>
          <a:xfrm>
            <a:off x="2195736" y="2243065"/>
            <a:ext cx="4434397" cy="3588990"/>
          </a:xfrm>
          <a:prstGeom prst="rect">
            <a:avLst/>
          </a:prstGeom>
        </p:spPr>
      </p:pic>
    </p:spTree>
    <p:extLst>
      <p:ext uri="{BB962C8B-B14F-4D97-AF65-F5344CB8AC3E}">
        <p14:creationId xmlns:p14="http://schemas.microsoft.com/office/powerpoint/2010/main" val="152087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pic>
        <p:nvPicPr>
          <p:cNvPr id="2" name="图片 1">
            <a:extLst>
              <a:ext uri="{FF2B5EF4-FFF2-40B4-BE49-F238E27FC236}">
                <a16:creationId xmlns:a16="http://schemas.microsoft.com/office/drawing/2014/main" id="{CE0F5C77-56FC-4B4C-9EEB-EAD99B5860E1}"/>
              </a:ext>
            </a:extLst>
          </p:cNvPr>
          <p:cNvPicPr>
            <a:picLocks noChangeAspect="1"/>
          </p:cNvPicPr>
          <p:nvPr/>
        </p:nvPicPr>
        <p:blipFill>
          <a:blip r:embed="rId3"/>
          <a:stretch>
            <a:fillRect/>
          </a:stretch>
        </p:blipFill>
        <p:spPr>
          <a:xfrm>
            <a:off x="1115616" y="1427069"/>
            <a:ext cx="6840760" cy="5242291"/>
          </a:xfrm>
          <a:prstGeom prst="rect">
            <a:avLst/>
          </a:prstGeom>
        </p:spPr>
      </p:pic>
    </p:spTree>
    <p:extLst>
      <p:ext uri="{BB962C8B-B14F-4D97-AF65-F5344CB8AC3E}">
        <p14:creationId xmlns:p14="http://schemas.microsoft.com/office/powerpoint/2010/main" val="222473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52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文件存储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文件存储需要将独立的数据存入不同的文件，当</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数据发生变化时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，原来的文件要被生成的新文件替换。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云存储设备机制是基于文件接口时，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数据搜索和抽取性能很可能不是最优的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。存储水平和阈值都是由文件系统本身决定。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不论是逻辑单元号（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）还是虚拟卷，</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块存储与文件集存储相比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，拥有更好的性能。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对象存储接口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各种类型的数据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可以作为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被引用和存储。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实现这种接口的云存储设备机制通常可以通过以</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为主要协议的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的云服务来访问。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926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0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5.3.4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数据库存储接口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关系数据存储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依靠表格，将相似的数据组织为行列的形式，表格之间的关系可以用于保护数据的完整性，避免冗余（规范化）。</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基于云的关系数据库的主要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挑战</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来自于扩展和性能。</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）垂直扩展比水平扩展更加复杂。</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）远程访问时，大量数据的表可能会出现更高的处理开销和延迟。</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非关系数据存储（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采用更松散的结构存储数据，</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避免</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关系数据库带来可能的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复杂性和处理成本</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，可以进行更多的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水平扩展</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限于有限的或原始的模式或数据模型。</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非关系存储倾向于不支持关系数据库的功能，如事务或连接。</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将规范化数据导出到非关系存储后，</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数据大小一般会增加</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非关系数据存储机制是专有的，严重</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限制了数据的可移植性</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44886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2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一种中间的事件驱动程序，作为服务代理驻留在已有通信路径上，对数据流进行透明的监控和分析。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这种类型的云使用监控通常用来计量网络流量和消息指标。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一种处理模块，通过专门的资源软件进行事件驱动的交互来收集数据。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它在资源软件级上，监控预定义的且可观测事件的使用指标，比如启动、暂停、恢复和垂直扩展。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一种处理模块，通过轮询</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资源来收集云服务使用数据。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通常被用于周期性地监控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资源状态，比如正常运行时间与停机时间。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9793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一种中间的事件驱动程序，作为服务代理驻留在已有通信路径上，对数据流进行透明的监控和分析。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这种类型的云使用监控通常用来计量网络流量和消息指标。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96F07549-A660-CC43-801F-766DF56E27AA}"/>
              </a:ext>
            </a:extLst>
          </p:cNvPr>
          <p:cNvGrpSpPr/>
          <p:nvPr/>
        </p:nvGrpSpPr>
        <p:grpSpPr>
          <a:xfrm>
            <a:off x="1485071" y="2770079"/>
            <a:ext cx="5925410" cy="3827272"/>
            <a:chOff x="1485071" y="2770079"/>
            <a:chExt cx="5925410" cy="3827272"/>
          </a:xfrm>
        </p:grpSpPr>
        <p:pic>
          <p:nvPicPr>
            <p:cNvPr id="9" name="图片 8">
              <a:extLst>
                <a:ext uri="{FF2B5EF4-FFF2-40B4-BE49-F238E27FC236}">
                  <a16:creationId xmlns:a16="http://schemas.microsoft.com/office/drawing/2014/main" id="{27CD07D4-9991-C74D-A9EA-0DA9C291503B}"/>
                </a:ext>
              </a:extLst>
            </p:cNvPr>
            <p:cNvPicPr>
              <a:picLocks noChangeAspect="1"/>
            </p:cNvPicPr>
            <p:nvPr/>
          </p:nvPicPr>
          <p:blipFill>
            <a:blip r:embed="rId3"/>
            <a:stretch>
              <a:fillRect/>
            </a:stretch>
          </p:blipFill>
          <p:spPr>
            <a:xfrm>
              <a:off x="1805631" y="2792527"/>
              <a:ext cx="5436096" cy="3674821"/>
            </a:xfrm>
            <a:prstGeom prst="rect">
              <a:avLst/>
            </a:prstGeom>
          </p:spPr>
        </p:pic>
        <p:pic>
          <p:nvPicPr>
            <p:cNvPr id="5" name="图片 4">
              <a:extLst>
                <a:ext uri="{FF2B5EF4-FFF2-40B4-BE49-F238E27FC236}">
                  <a16:creationId xmlns:a16="http://schemas.microsoft.com/office/drawing/2014/main" id="{2BD0D68E-29E3-A046-9795-3926C9278C01}"/>
                </a:ext>
              </a:extLst>
            </p:cNvPr>
            <p:cNvPicPr>
              <a:picLocks noChangeAspect="1"/>
            </p:cNvPicPr>
            <p:nvPr/>
          </p:nvPicPr>
          <p:blipFill>
            <a:blip r:embed="rId4"/>
            <a:stretch>
              <a:fillRect/>
            </a:stretch>
          </p:blipFill>
          <p:spPr>
            <a:xfrm>
              <a:off x="1485071" y="2770079"/>
              <a:ext cx="711200" cy="852373"/>
            </a:xfrm>
            <a:prstGeom prst="rect">
              <a:avLst/>
            </a:prstGeom>
          </p:spPr>
        </p:pic>
        <p:pic>
          <p:nvPicPr>
            <p:cNvPr id="12" name="图片 11">
              <a:extLst>
                <a:ext uri="{FF2B5EF4-FFF2-40B4-BE49-F238E27FC236}">
                  <a16:creationId xmlns:a16="http://schemas.microsoft.com/office/drawing/2014/main" id="{6AD91205-E80E-F645-88CB-ED0B133377F0}"/>
                </a:ext>
              </a:extLst>
            </p:cNvPr>
            <p:cNvPicPr>
              <a:picLocks noChangeAspect="1"/>
            </p:cNvPicPr>
            <p:nvPr/>
          </p:nvPicPr>
          <p:blipFill>
            <a:blip r:embed="rId4"/>
            <a:stretch>
              <a:fillRect/>
            </a:stretch>
          </p:blipFill>
          <p:spPr>
            <a:xfrm>
              <a:off x="6699281" y="5789326"/>
              <a:ext cx="711200" cy="808025"/>
            </a:xfrm>
            <a:prstGeom prst="rect">
              <a:avLst/>
            </a:prstGeom>
          </p:spPr>
        </p:pic>
      </p:grpSp>
    </p:spTree>
    <p:extLst>
      <p:ext uri="{BB962C8B-B14F-4D97-AF65-F5344CB8AC3E}">
        <p14:creationId xmlns:p14="http://schemas.microsoft.com/office/powerpoint/2010/main" val="3293448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一种处理模块，通过专门的资源软件进行事件驱动的交互来收集数据。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它在资源软件级上，监控预定义的且可观测事件的使用指标，比如启动、暂停、恢复和垂直扩展。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BB8C873-3E6D-8742-90AA-F778A97B162B}"/>
              </a:ext>
            </a:extLst>
          </p:cNvPr>
          <p:cNvPicPr>
            <a:picLocks noChangeAspect="1"/>
          </p:cNvPicPr>
          <p:nvPr/>
        </p:nvPicPr>
        <p:blipFill>
          <a:blip r:embed="rId3"/>
          <a:stretch>
            <a:fillRect/>
          </a:stretch>
        </p:blipFill>
        <p:spPr>
          <a:xfrm>
            <a:off x="1840671" y="2702896"/>
            <a:ext cx="5652120" cy="4155104"/>
          </a:xfrm>
          <a:prstGeom prst="rect">
            <a:avLst/>
          </a:prstGeom>
        </p:spPr>
      </p:pic>
    </p:spTree>
    <p:extLst>
      <p:ext uri="{BB962C8B-B14F-4D97-AF65-F5344CB8AC3E}">
        <p14:creationId xmlns:p14="http://schemas.microsoft.com/office/powerpoint/2010/main" val="1404494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一种处理模块，通过轮询</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资源来收集云服务使用数据。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通常被用于周期性地监控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资源状态，比如正常运行时间与停机时间。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090A8FD-D0C7-C146-91FA-0475EDE89E30}"/>
              </a:ext>
            </a:extLst>
          </p:cNvPr>
          <p:cNvPicPr>
            <a:picLocks noChangeAspect="1"/>
          </p:cNvPicPr>
          <p:nvPr/>
        </p:nvPicPr>
        <p:blipFill>
          <a:blip r:embed="rId3"/>
          <a:stretch>
            <a:fillRect/>
          </a:stretch>
        </p:blipFill>
        <p:spPr>
          <a:xfrm>
            <a:off x="1565529" y="2460128"/>
            <a:ext cx="5598759" cy="4353247"/>
          </a:xfrm>
          <a:prstGeom prst="rect">
            <a:avLst/>
          </a:prstGeom>
        </p:spPr>
      </p:pic>
    </p:spTree>
    <p:extLst>
      <p:ext uri="{BB962C8B-B14F-4D97-AF65-F5344CB8AC3E}">
        <p14:creationId xmlns:p14="http://schemas.microsoft.com/office/powerpoint/2010/main" val="235473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以下云存储等级中，最低的是：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84404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8760"/>
            <a:ext cx="8712968" cy="209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不被信任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的威胁作用者，通常试图从云边界的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进行攻击</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截取网络通信，试图恶意地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篡改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是经过授权的云服务用户，具有合法的证书，他们会使用这些证书来访问基于云的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资源或攻击其他资源。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是试图</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对云资源范围的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访问特权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的人。</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64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以下云存储等级中，最低的是：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51293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关系型数据库的存储等级为：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5034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关系型数据库的存储等级为：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77187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关系型数据库的存储接口为：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数据库存储接口</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ODBC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69435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关系型数据库的存储接口为：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数据库存储接口</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ODBC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9780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网络存储接口用来存储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存储级别的数据：</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矩形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247FD231-2F32-44D0-8DA1-E0915D52FE7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 name="TipText">
              <a:extLst>
                <a:ext uri="{FF2B5EF4-FFF2-40B4-BE49-F238E27FC236}">
                  <a16:creationId xmlns:a16="http://schemas.microsoft.com/office/drawing/2014/main" id="{9B5FF321-313E-41C3-A0D4-F351F49E147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43788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网络存储接口用来存储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存储级别的数据：</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矩形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247FD231-2F32-44D0-8DA1-E0915D52FE7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 name="TipText">
              <a:extLst>
                <a:ext uri="{FF2B5EF4-FFF2-40B4-BE49-F238E27FC236}">
                  <a16:creationId xmlns:a16="http://schemas.microsoft.com/office/drawing/2014/main" id="{9B5FF321-313E-41C3-A0D4-F351F49E147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27136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对象存储接口使用的主要协议是：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的服务</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数据库远程访问接口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49077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文本框 1">
            <a:extLst>
              <a:ext uri="{FF2B5EF4-FFF2-40B4-BE49-F238E27FC236}">
                <a16:creationId xmlns:a16="http://schemas.microsoft.com/office/drawing/2014/main" id="{B86FBFA5-FF36-4296-8DFF-6D3191E81E3A}"/>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TCP/IP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A821279-91A7-4634-8CA3-BEC0A486CF2D}"/>
              </a:ext>
            </a:extLst>
          </p:cNvPr>
          <p:cNvSpPr>
            <a:spLocks noChangeAspect="1"/>
          </p:cNvSpPr>
          <p:nvPr>
            <p:custDataLst>
              <p:tags r:id="rId13"/>
            </p:custDataLst>
          </p:nvPr>
        </p:nvSpPr>
        <p:spPr>
          <a:xfrm>
            <a:off x="1114425" y="55935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6A285059-6BF2-49E8-804C-EA0D693B6020}"/>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764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对象存储接口使用的主要协议是：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的服务</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数据库远程访问接口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2219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49077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文本框 1">
            <a:extLst>
              <a:ext uri="{FF2B5EF4-FFF2-40B4-BE49-F238E27FC236}">
                <a16:creationId xmlns:a16="http://schemas.microsoft.com/office/drawing/2014/main" id="{B86FBFA5-FF36-4296-8DFF-6D3191E81E3A}"/>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TCP/IP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A821279-91A7-4634-8CA3-BEC0A486CF2D}"/>
              </a:ext>
            </a:extLst>
          </p:cNvPr>
          <p:cNvSpPr>
            <a:spLocks noChangeAspect="1"/>
          </p:cNvSpPr>
          <p:nvPr>
            <p:custDataLst>
              <p:tags r:id="rId13"/>
            </p:custDataLst>
          </p:nvPr>
        </p:nvSpPr>
        <p:spPr>
          <a:xfrm>
            <a:off x="1114425" y="55935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6A285059-6BF2-49E8-804C-EA0D693B6020}"/>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8832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4948D29-631C-0A41-A584-E118AA056650}"/>
              </a:ext>
            </a:extLst>
          </p:cNvPr>
          <p:cNvPicPr>
            <a:picLocks noChangeAspect="1"/>
          </p:cNvPicPr>
          <p:nvPr/>
        </p:nvPicPr>
        <p:blipFill rotWithShape="1">
          <a:blip r:embed="rId3"/>
          <a:srcRect b="11799"/>
          <a:stretch/>
        </p:blipFill>
        <p:spPr>
          <a:xfrm>
            <a:off x="636271" y="2492896"/>
            <a:ext cx="7879079" cy="3479140"/>
          </a:xfrm>
          <a:prstGeom prst="rect">
            <a:avLst/>
          </a:prstGeom>
        </p:spPr>
      </p:pic>
    </p:spTree>
    <p:extLst>
      <p:ext uri="{BB962C8B-B14F-4D97-AF65-F5344CB8AC3E}">
        <p14:creationId xmlns:p14="http://schemas.microsoft.com/office/powerpoint/2010/main" val="3787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恶意媒介攻击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通常是由截取网络流量的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实施的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的发生是当目标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资源由于请求过多而负载过重，这些请求意在使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资源性能陷入瘫痪或不可用。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是指错误的授予了攻击者访问权限或是授权太宽泛，或是使用了</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弱密码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利用的是虚拟化环境的漏洞，获得了对底层物理硬件未被授权的访问。</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重叠的信任边界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潜藏了一种威胁，攻击者可以利用多个云用户共享的、基于云的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9390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0C8C051-9522-5F45-97E8-6E5A22D87503}"/>
              </a:ext>
            </a:extLst>
          </p:cNvPr>
          <p:cNvPicPr>
            <a:picLocks noChangeAspect="1"/>
          </p:cNvPicPr>
          <p:nvPr/>
        </p:nvPicPr>
        <p:blipFill>
          <a:blip r:embed="rId3"/>
          <a:stretch>
            <a:fillRect/>
          </a:stretch>
        </p:blipFill>
        <p:spPr>
          <a:xfrm>
            <a:off x="3507319" y="0"/>
            <a:ext cx="4900921" cy="6858000"/>
          </a:xfrm>
          <a:prstGeom prst="rect">
            <a:avLst/>
          </a:prstGeom>
        </p:spPr>
      </p:pic>
      <p:pic>
        <p:nvPicPr>
          <p:cNvPr id="2" name="图片 1">
            <a:extLst>
              <a:ext uri="{FF2B5EF4-FFF2-40B4-BE49-F238E27FC236}">
                <a16:creationId xmlns:a16="http://schemas.microsoft.com/office/drawing/2014/main" id="{C4490A85-C0F5-214D-A2B2-FB7364B325DB}"/>
              </a:ext>
            </a:extLst>
          </p:cNvPr>
          <p:cNvPicPr>
            <a:picLocks noChangeAspect="1"/>
          </p:cNvPicPr>
          <p:nvPr/>
        </p:nvPicPr>
        <p:blipFill>
          <a:blip r:embed="rId4"/>
          <a:stretch>
            <a:fillRect/>
          </a:stretch>
        </p:blipFill>
        <p:spPr>
          <a:xfrm>
            <a:off x="225125" y="4319927"/>
            <a:ext cx="3319264" cy="2128324"/>
          </a:xfrm>
          <a:prstGeom prst="rect">
            <a:avLst/>
          </a:prstGeom>
        </p:spPr>
      </p:pic>
    </p:spTree>
    <p:extLst>
      <p:ext uri="{BB962C8B-B14F-4D97-AF65-F5344CB8AC3E}">
        <p14:creationId xmlns:p14="http://schemas.microsoft.com/office/powerpoint/2010/main" val="1591755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A1422C82-7D97-CC44-B5A1-31E486AC58C1}"/>
              </a:ext>
            </a:extLst>
          </p:cNvPr>
          <p:cNvPicPr>
            <a:picLocks noChangeAspect="1"/>
          </p:cNvPicPr>
          <p:nvPr/>
        </p:nvPicPr>
        <p:blipFill>
          <a:blip r:embed="rId3"/>
          <a:stretch>
            <a:fillRect/>
          </a:stretch>
        </p:blipFill>
        <p:spPr>
          <a:xfrm>
            <a:off x="175247" y="4365104"/>
            <a:ext cx="2812594" cy="1452116"/>
          </a:xfrm>
          <a:prstGeom prst="rect">
            <a:avLst/>
          </a:prstGeom>
        </p:spPr>
      </p:pic>
      <p:pic>
        <p:nvPicPr>
          <p:cNvPr id="11" name="图片 10">
            <a:extLst>
              <a:ext uri="{FF2B5EF4-FFF2-40B4-BE49-F238E27FC236}">
                <a16:creationId xmlns:a16="http://schemas.microsoft.com/office/drawing/2014/main" id="{00831CA2-C7C8-A742-B984-0A59D16EA14F}"/>
              </a:ext>
            </a:extLst>
          </p:cNvPr>
          <p:cNvPicPr>
            <a:picLocks noChangeAspect="1"/>
          </p:cNvPicPr>
          <p:nvPr/>
        </p:nvPicPr>
        <p:blipFill>
          <a:blip r:embed="rId4"/>
          <a:stretch>
            <a:fillRect/>
          </a:stretch>
        </p:blipFill>
        <p:spPr>
          <a:xfrm>
            <a:off x="4394200" y="2990850"/>
            <a:ext cx="355600" cy="876300"/>
          </a:xfrm>
          <a:prstGeom prst="rect">
            <a:avLst/>
          </a:prstGeom>
        </p:spPr>
      </p:pic>
      <p:grpSp>
        <p:nvGrpSpPr>
          <p:cNvPr id="13" name="组合 12">
            <a:extLst>
              <a:ext uri="{FF2B5EF4-FFF2-40B4-BE49-F238E27FC236}">
                <a16:creationId xmlns:a16="http://schemas.microsoft.com/office/drawing/2014/main" id="{0687AEC5-B448-6B4F-9C56-118E48310E49}"/>
              </a:ext>
            </a:extLst>
          </p:cNvPr>
          <p:cNvGrpSpPr/>
          <p:nvPr/>
        </p:nvGrpSpPr>
        <p:grpSpPr>
          <a:xfrm>
            <a:off x="3059832" y="44624"/>
            <a:ext cx="5455518" cy="6858000"/>
            <a:chOff x="3059832" y="44624"/>
            <a:chExt cx="5455518" cy="6858000"/>
          </a:xfrm>
        </p:grpSpPr>
        <p:pic>
          <p:nvPicPr>
            <p:cNvPr id="3" name="图片 2">
              <a:extLst>
                <a:ext uri="{FF2B5EF4-FFF2-40B4-BE49-F238E27FC236}">
                  <a16:creationId xmlns:a16="http://schemas.microsoft.com/office/drawing/2014/main" id="{E240ED08-4417-A44B-AA59-050F1F9BDCCA}"/>
                </a:ext>
              </a:extLst>
            </p:cNvPr>
            <p:cNvPicPr>
              <a:picLocks noChangeAspect="1"/>
            </p:cNvPicPr>
            <p:nvPr/>
          </p:nvPicPr>
          <p:blipFill>
            <a:blip r:embed="rId5"/>
            <a:stretch>
              <a:fillRect/>
            </a:stretch>
          </p:blipFill>
          <p:spPr>
            <a:xfrm>
              <a:off x="3195055" y="44624"/>
              <a:ext cx="5320295" cy="6858000"/>
            </a:xfrm>
            <a:prstGeom prst="rect">
              <a:avLst/>
            </a:prstGeom>
          </p:spPr>
        </p:pic>
        <p:pic>
          <p:nvPicPr>
            <p:cNvPr id="12" name="图片 11">
              <a:extLst>
                <a:ext uri="{FF2B5EF4-FFF2-40B4-BE49-F238E27FC236}">
                  <a16:creationId xmlns:a16="http://schemas.microsoft.com/office/drawing/2014/main" id="{4D49F10C-E139-414C-A7D5-FB18E3B3D9CA}"/>
                </a:ext>
              </a:extLst>
            </p:cNvPr>
            <p:cNvPicPr>
              <a:picLocks noChangeAspect="1"/>
            </p:cNvPicPr>
            <p:nvPr/>
          </p:nvPicPr>
          <p:blipFill>
            <a:blip r:embed="rId4"/>
            <a:stretch>
              <a:fillRect/>
            </a:stretch>
          </p:blipFill>
          <p:spPr>
            <a:xfrm>
              <a:off x="3059832" y="548680"/>
              <a:ext cx="355600" cy="876300"/>
            </a:xfrm>
            <a:prstGeom prst="rect">
              <a:avLst/>
            </a:prstGeom>
          </p:spPr>
        </p:pic>
      </p:grpSp>
    </p:spTree>
    <p:extLst>
      <p:ext uri="{BB962C8B-B14F-4D97-AF65-F5344CB8AC3E}">
        <p14:creationId xmlns:p14="http://schemas.microsoft.com/office/powerpoint/2010/main" val="2048587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439BBA3-36DA-E74E-AD28-D0B259B5A8F8}"/>
              </a:ext>
            </a:extLst>
          </p:cNvPr>
          <p:cNvPicPr>
            <a:picLocks noChangeAspect="1"/>
          </p:cNvPicPr>
          <p:nvPr/>
        </p:nvPicPr>
        <p:blipFill>
          <a:blip r:embed="rId3"/>
          <a:stretch>
            <a:fillRect/>
          </a:stretch>
        </p:blipFill>
        <p:spPr>
          <a:xfrm>
            <a:off x="184208" y="4516899"/>
            <a:ext cx="3163656" cy="1000333"/>
          </a:xfrm>
          <a:prstGeom prst="rect">
            <a:avLst/>
          </a:prstGeom>
        </p:spPr>
      </p:pic>
      <p:grpSp>
        <p:nvGrpSpPr>
          <p:cNvPr id="15" name="组合 14">
            <a:extLst>
              <a:ext uri="{FF2B5EF4-FFF2-40B4-BE49-F238E27FC236}">
                <a16:creationId xmlns:a16="http://schemas.microsoft.com/office/drawing/2014/main" id="{56E94CC0-96CE-C043-8B83-5B3568BEE67F}"/>
              </a:ext>
            </a:extLst>
          </p:cNvPr>
          <p:cNvGrpSpPr/>
          <p:nvPr/>
        </p:nvGrpSpPr>
        <p:grpSpPr>
          <a:xfrm>
            <a:off x="3347864" y="24776"/>
            <a:ext cx="5390304" cy="6858000"/>
            <a:chOff x="3317760" y="1114"/>
            <a:chExt cx="5390304" cy="6858000"/>
          </a:xfrm>
        </p:grpSpPr>
        <p:pic>
          <p:nvPicPr>
            <p:cNvPr id="2" name="图片 1">
              <a:extLst>
                <a:ext uri="{FF2B5EF4-FFF2-40B4-BE49-F238E27FC236}">
                  <a16:creationId xmlns:a16="http://schemas.microsoft.com/office/drawing/2014/main" id="{059221CF-A712-8146-9A4C-9F54F49828CC}"/>
                </a:ext>
              </a:extLst>
            </p:cNvPr>
            <p:cNvPicPr>
              <a:picLocks noChangeAspect="1"/>
            </p:cNvPicPr>
            <p:nvPr/>
          </p:nvPicPr>
          <p:blipFill>
            <a:blip r:embed="rId4"/>
            <a:stretch>
              <a:fillRect/>
            </a:stretch>
          </p:blipFill>
          <p:spPr>
            <a:xfrm>
              <a:off x="3461776" y="1114"/>
              <a:ext cx="5246288" cy="6858000"/>
            </a:xfrm>
            <a:prstGeom prst="rect">
              <a:avLst/>
            </a:prstGeom>
          </p:spPr>
        </p:pic>
        <p:pic>
          <p:nvPicPr>
            <p:cNvPr id="14" name="图片 13">
              <a:extLst>
                <a:ext uri="{FF2B5EF4-FFF2-40B4-BE49-F238E27FC236}">
                  <a16:creationId xmlns:a16="http://schemas.microsoft.com/office/drawing/2014/main" id="{C216447D-A807-1F4A-A567-8A6A69C2DF5B}"/>
                </a:ext>
              </a:extLst>
            </p:cNvPr>
            <p:cNvPicPr>
              <a:picLocks noChangeAspect="1"/>
            </p:cNvPicPr>
            <p:nvPr/>
          </p:nvPicPr>
          <p:blipFill>
            <a:blip r:embed="rId5"/>
            <a:stretch>
              <a:fillRect/>
            </a:stretch>
          </p:blipFill>
          <p:spPr>
            <a:xfrm>
              <a:off x="3317760" y="477786"/>
              <a:ext cx="355600" cy="876300"/>
            </a:xfrm>
            <a:prstGeom prst="rect">
              <a:avLst/>
            </a:prstGeom>
          </p:spPr>
        </p:pic>
      </p:grpSp>
    </p:spTree>
    <p:extLst>
      <p:ext uri="{BB962C8B-B14F-4D97-AF65-F5344CB8AC3E}">
        <p14:creationId xmlns:p14="http://schemas.microsoft.com/office/powerpoint/2010/main" val="170187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5.6 </a:t>
            </a:r>
            <a:r>
              <a:rPr lang="zh-CN" altLang="en-US" sz="3200" dirty="0">
                <a:solidFill>
                  <a:srgbClr val="0000FF"/>
                </a:solidFill>
                <a:latin typeface="微软雅黑" panose="020B0503020204020204" pitchFamily="34" charset="-122"/>
                <a:ea typeface="微软雅黑" panose="020B0503020204020204" pitchFamily="34" charset="-122"/>
              </a:rPr>
              <a:t>已就绪环境</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5.6 </a:t>
            </a:r>
            <a:r>
              <a:rPr lang="zh-CN" altLang="en-US" dirty="0">
                <a:solidFill>
                  <a:schemeClr val="bg1"/>
                </a:solidFill>
                <a:latin typeface="微软雅黑" panose="020B0503020204020204" pitchFamily="34" charset="-122"/>
                <a:ea typeface="微软雅黑" panose="020B0503020204020204" pitchFamily="34" charset="-122"/>
              </a:rPr>
              <a:t>已就绪环境</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已就绪环境机制</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云交付模型定义的组件，它代表的是预定义的基于云的平台。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该平台有一组已安装的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资源（如数据库，中间件，开发工具）组成，可以被云用户使用和定制。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使用这些环境在云内远程开发和配置自身的服务与应用程序。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F7E4525-6AF3-944A-9033-B0BCDA5B0473}"/>
              </a:ext>
            </a:extLst>
          </p:cNvPr>
          <p:cNvPicPr>
            <a:picLocks noChangeAspect="1"/>
          </p:cNvPicPr>
          <p:nvPr/>
        </p:nvPicPr>
        <p:blipFill>
          <a:blip r:embed="rId3"/>
          <a:stretch>
            <a:fillRect/>
          </a:stretch>
        </p:blipFill>
        <p:spPr>
          <a:xfrm>
            <a:off x="1933327" y="3732131"/>
            <a:ext cx="5205338" cy="2651352"/>
          </a:xfrm>
          <a:prstGeom prst="rect">
            <a:avLst/>
          </a:prstGeom>
        </p:spPr>
      </p:pic>
    </p:spTree>
    <p:extLst>
      <p:ext uri="{BB962C8B-B14F-4D97-AF65-F5344CB8AC3E}">
        <p14:creationId xmlns:p14="http://schemas.microsoft.com/office/powerpoint/2010/main" val="959674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本章小结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19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对云的基本机制进行了概念性介绍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主要是相关的系统资源管理机制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云使用监控机制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04690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作业</a:t>
            </a:r>
            <a:r>
              <a:rPr lang="en-US" altLang="zh-CN" sz="3200" dirty="0">
                <a:solidFill>
                  <a:srgbClr val="0000FF"/>
                </a:solidFill>
                <a:latin typeface="微软雅黑" panose="020B0503020204020204" pitchFamily="34" charset="-122"/>
                <a:ea typeface="微软雅黑" panose="020B0503020204020204" pitchFamily="34" charset="-122"/>
              </a:rPr>
              <a:t>3</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78098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作业</a:t>
            </a: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86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、云基础设施机制包括哪些主要构件？简要说明这些构件的概念。</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、简要说明云存储设备的存储等级和使用的主要存储接口。 </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997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第五章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云基础设施机制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56192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第五章 云基础设施机制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827584" y="1458690"/>
            <a:ext cx="7488832" cy="427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技术机制是指在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行业内确立的、具有明确定义的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构件</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云基础设施机制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是云环境的基础构建块，它是形成基本云技术架构基础的主要构件。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4290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这些机制是云平台中常见的核心组件，但并非全都应用广泛，也不需要为其中的每一个机制都建立独立的架构层。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网络环境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与通信网络的其他部分分割开来，形成一个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虚拟网络边界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，包含并隔离了一组关于云的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资源，这些资源可能是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分布式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云环境中的保密性，主要是关于对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的数据进行访问限制的。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通常由提供和控制数据中心连接的网络设备来建立，一般包括：</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private</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network)</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6C7B14C-2F77-FB48-AC62-561872079D4A}"/>
              </a:ext>
            </a:extLst>
          </p:cNvPr>
          <p:cNvSpPr/>
          <p:nvPr/>
        </p:nvSpPr>
        <p:spPr>
          <a:xfrm>
            <a:off x="196119" y="3662099"/>
            <a:ext cx="4572000" cy="2443618"/>
          </a:xfrm>
          <a:prstGeom prst="rect">
            <a:avLst/>
          </a:prstGeom>
        </p:spPr>
        <p:txBody>
          <a:bodyPr>
            <a:spAutoFit/>
          </a:bodyPr>
          <a:lstStyle/>
          <a:p>
            <a:pPr marL="342900" indent="-342900">
              <a:lnSpc>
                <a:spcPct val="150000"/>
              </a:lnSpc>
              <a:buFont typeface="Wingdings"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作用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资源与非授权用户隔离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资源与云用户隔离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控制被隔离</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资源的可用带宽</a:t>
            </a:r>
            <a:endParaRPr lang="zh-CN" altLang="en-US" sz="2000" dirty="0"/>
          </a:p>
        </p:txBody>
      </p:sp>
    </p:spTree>
    <p:extLst>
      <p:ext uri="{BB962C8B-B14F-4D97-AF65-F5344CB8AC3E}">
        <p14:creationId xmlns:p14="http://schemas.microsoft.com/office/powerpoint/2010/main" val="424919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pic>
        <p:nvPicPr>
          <p:cNvPr id="9" name="图片 8">
            <a:extLst>
              <a:ext uri="{FF2B5EF4-FFF2-40B4-BE49-F238E27FC236}">
                <a16:creationId xmlns:a16="http://schemas.microsoft.com/office/drawing/2014/main" id="{B6FCB43D-7335-4645-806E-F696A274F32D}"/>
              </a:ext>
            </a:extLst>
          </p:cNvPr>
          <p:cNvPicPr>
            <a:picLocks noChangeAspect="1"/>
          </p:cNvPicPr>
          <p:nvPr/>
        </p:nvPicPr>
        <p:blipFill>
          <a:blip r:embed="rId3"/>
          <a:stretch>
            <a:fillRect/>
          </a:stretch>
        </p:blipFill>
        <p:spPr>
          <a:xfrm>
            <a:off x="0" y="1200186"/>
            <a:ext cx="9144000" cy="4457627"/>
          </a:xfrm>
          <a:prstGeom prst="rect">
            <a:avLst/>
          </a:prstGeom>
        </p:spPr>
      </p:pic>
    </p:spTree>
    <p:extLst>
      <p:ext uri="{BB962C8B-B14F-4D97-AF65-F5344CB8AC3E}">
        <p14:creationId xmlns:p14="http://schemas.microsoft.com/office/powerpoint/2010/main" val="189290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资源，可以主动过滤被隔离网络的流量，并控制其与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的交互。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183E5442-54AD-2540-917B-D8CD47055F68}"/>
              </a:ext>
            </a:extLst>
          </p:cNvPr>
          <p:cNvPicPr>
            <a:picLocks noChangeAspect="1"/>
          </p:cNvPicPr>
          <p:nvPr/>
        </p:nvPicPr>
        <p:blipFill>
          <a:blip r:embed="rId3"/>
          <a:stretch>
            <a:fillRect/>
          </a:stretch>
        </p:blipFill>
        <p:spPr>
          <a:xfrm>
            <a:off x="1835696" y="2294841"/>
            <a:ext cx="5103995" cy="4153410"/>
          </a:xfrm>
          <a:prstGeom prst="rect">
            <a:avLst/>
          </a:prstGeom>
        </p:spPr>
      </p:pic>
    </p:spTree>
    <p:extLst>
      <p:ext uri="{BB962C8B-B14F-4D97-AF65-F5344CB8AC3E}">
        <p14:creationId xmlns:p14="http://schemas.microsoft.com/office/powerpoint/2010/main" val="412274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9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技术特点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21CC7153-BD5D-9146-839D-5CB77FCFE6E0}"/>
              </a:ext>
            </a:extLst>
          </p:cNvPr>
          <p:cNvSpPr/>
          <p:nvPr/>
        </p:nvSpPr>
        <p:spPr>
          <a:xfrm>
            <a:off x="467544" y="1664125"/>
            <a:ext cx="7920880" cy="2125390"/>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每个虚拟防火墙独立维护一组安全区域。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每个虚拟防火墙独立维护一组资源对象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地址组、服务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服务组等</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每个虚拟防火墙独立维护自己的包过滤策略。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ASPF</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NAT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ALG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可限制每个虚拟防火墙占用的资源数</a:t>
            </a:r>
            <a:endParaRPr lang="zh-CN" altLang="en-US" dirty="0"/>
          </a:p>
        </p:txBody>
      </p:sp>
    </p:spTree>
    <p:extLst>
      <p:ext uri="{BB962C8B-B14F-4D97-AF65-F5344CB8AC3E}">
        <p14:creationId xmlns:p14="http://schemas.microsoft.com/office/powerpoint/2010/main" val="530751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18279</TotalTime>
  <Words>2471</Words>
  <Application>Microsoft Office PowerPoint</Application>
  <PresentationFormat>全屏显示(4:3)</PresentationFormat>
  <Paragraphs>418</Paragraphs>
  <Slides>45</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45</vt:i4>
      </vt:variant>
    </vt:vector>
  </HeadingPairs>
  <TitlesOfParts>
    <vt:vector size="55" baseType="lpstr">
      <vt:lpstr>等线</vt:lpstr>
      <vt:lpstr>等线 Light</vt:lpstr>
      <vt:lpstr>微软雅黑</vt:lpstr>
      <vt:lpstr>微软雅黑</vt:lpstr>
      <vt:lpstr>微软雅黑</vt:lpstr>
      <vt:lpstr>Arial</vt:lpstr>
      <vt:lpstr>Calibri</vt:lpstr>
      <vt:lpstr>Times New Roman</vt:lpstr>
      <vt:lpstr>Wingdings</vt:lpstr>
      <vt:lpstr>自定义设计方案</vt:lpstr>
      <vt:lpstr>第五章 云基础设施机制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2569</cp:revision>
  <dcterms:created xsi:type="dcterms:W3CDTF">2013-05-22T02:15:00Z</dcterms:created>
  <dcterms:modified xsi:type="dcterms:W3CDTF">2022-06-01T15:27:06Z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